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AE67-86A5-45E0-9839-D57DC0BA6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8B6CC-7DFC-4B72-A82D-85F936F6D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B33F9-45C4-4CE1-B7D5-8AB7DE7C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92B7C-19CF-4297-9F47-AA3997F47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E2B82-2D08-4F1C-A727-9D0B37CED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02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F0FF7-EA98-4238-9E26-DBBF6A03E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6BE716-31AD-4540-BC26-87A3FB036D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B3CA4-3B7E-4ED1-A0B3-2F45F763B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A8ED5-B4AB-4EAF-B79D-F16284B4B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B38BF-8995-43C7-85D9-1EB559167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19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7CCDD7-CF6A-4750-9349-84E16AD2CD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CDC576-8910-47C0-BAAE-000A737BB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E02C9-3346-4E85-A59C-DD0B782E3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33482-1BA0-4D31-9D4D-38EDE8058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10CD6-9921-4448-8A1E-1ADC38F20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99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991DD-A0DE-461E-B270-E84125E5A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2ED94-3656-45BB-961E-9E30AD8FB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B9EE6-E30F-4E14-9C25-58380C18F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F9478-5BC9-4935-9E2F-B3B46B066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88C25-3E0D-4724-9464-29A955E10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4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0D7DC-3B7D-4143-8331-3448A5F76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60DBD-6032-476B-BA02-AFFF38049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A1F98-D1E6-4E61-A2F2-7D3D61E21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DFAC0-B14B-4DAB-A5D8-C1506123A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249EB-2619-4B7A-89AC-8172381E0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55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7FABB-2CD5-430A-8AD6-1DB54646E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29C57-FD8F-48AF-A505-CDC0EFE395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E87FF7-D050-4A2A-AA92-09424F931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7D500-3B69-4706-A175-7AA4E131C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8399BB-BA8D-4068-B721-7942B465D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DBC94F-7BCD-4772-B369-B42290D80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50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0DD82-41D4-420D-87AD-F74F113AF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A12FF-1A22-4702-A54C-EFCB43F3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92BFF-B5D5-4F4A-B302-2BEF14B70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82B39B-F550-454D-866E-E5F344F6E5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657243-F064-4F09-A323-21CA380767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0A4C91-CA7F-4B89-8D73-BDDCBBF74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E26FEF-2EC9-4781-82A4-C835433F6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511F55-31BA-40B9-8A13-4AC525C2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49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96292-305E-44E1-A45C-AD8649338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5E2845-63FB-459F-A4B8-0C724878B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5A9AE7-3450-4AE3-9553-A2B885132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0B1AFF-CC85-4313-9021-98AD72804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72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C1D878-7812-4620-AA09-44D342D28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2CF03F-9ADF-4683-A4A5-2B8660815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1A7AF5-81A3-46DF-A3F4-4AA615F1E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25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17528-4965-4259-A0DF-1EE7CB441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72950-0728-435E-8303-5F162BD45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3A2477-0966-4BD8-91EF-C775AC110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C71EE-5799-497E-8DF5-A843037D3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292D95-97E9-4135-94BC-337D633B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00D753-89A8-4DB3-9400-BD8FD2355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218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E7AB7-43BD-4405-8964-310D78D1C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B104B9-BFCD-4099-B219-7B658786D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5A715D-20B3-4AEF-9DA2-8D0741378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A3881-EF65-4EB3-AF6D-EB8D691B1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D187-DC19-4ACA-8E5A-5308118BB094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D4838-9D4F-4A2C-9526-C5AF35C19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B238E4-D186-4138-94AE-5F921AF49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90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06C478-2404-451C-ABCF-B324B712C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F3AEA7-5F24-4729-A339-674C5D111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0D47B-36DA-4AF7-8437-AF91F62D09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BD187-DC19-4ACA-8E5A-5308118BB094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5D58D-C5E2-4065-B5F0-D82CD1ED5E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75F85-BA55-4FFC-8D79-317EE2434C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1742E-E648-4FA0-922E-D3D34D4668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37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heferrers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42032E7-1A79-42C0-A714-BFE8D533C3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469252"/>
              </p:ext>
            </p:extLst>
          </p:nvPr>
        </p:nvGraphicFramePr>
        <p:xfrm>
          <a:off x="488272" y="1085850"/>
          <a:ext cx="11017189" cy="5437924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70516">
                  <a:extLst>
                    <a:ext uri="{9D8B030D-6E8A-4147-A177-3AD203B41FA5}">
                      <a16:colId xmlns:a16="http://schemas.microsoft.com/office/drawing/2014/main" val="1801948566"/>
                    </a:ext>
                  </a:extLst>
                </a:gridCol>
                <a:gridCol w="2379216">
                  <a:extLst>
                    <a:ext uri="{9D8B030D-6E8A-4147-A177-3AD203B41FA5}">
                      <a16:colId xmlns:a16="http://schemas.microsoft.com/office/drawing/2014/main" val="241298342"/>
                    </a:ext>
                  </a:extLst>
                </a:gridCol>
                <a:gridCol w="2261703">
                  <a:extLst>
                    <a:ext uri="{9D8B030D-6E8A-4147-A177-3AD203B41FA5}">
                      <a16:colId xmlns:a16="http://schemas.microsoft.com/office/drawing/2014/main" val="2026432169"/>
                    </a:ext>
                  </a:extLst>
                </a:gridCol>
                <a:gridCol w="2677206">
                  <a:extLst>
                    <a:ext uri="{9D8B030D-6E8A-4147-A177-3AD203B41FA5}">
                      <a16:colId xmlns:a16="http://schemas.microsoft.com/office/drawing/2014/main" val="1446569216"/>
                    </a:ext>
                  </a:extLst>
                </a:gridCol>
                <a:gridCol w="1515157">
                  <a:extLst>
                    <a:ext uri="{9D8B030D-6E8A-4147-A177-3AD203B41FA5}">
                      <a16:colId xmlns:a16="http://schemas.microsoft.com/office/drawing/2014/main" val="4100597580"/>
                    </a:ext>
                  </a:extLst>
                </a:gridCol>
                <a:gridCol w="1713391">
                  <a:extLst>
                    <a:ext uri="{9D8B030D-6E8A-4147-A177-3AD203B41FA5}">
                      <a16:colId xmlns:a16="http://schemas.microsoft.com/office/drawing/2014/main" val="2547542443"/>
                    </a:ext>
                  </a:extLst>
                </a:gridCol>
              </a:tblGrid>
              <a:tr h="2651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Preparation for secondary school.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Developing Self Confidence and Wellbeing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Subject Knowledge</a:t>
                      </a:r>
                      <a:endParaRPr lang="en-GB" sz="11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Staying Active </a:t>
                      </a:r>
                      <a:br>
                        <a:rPr lang="en-GB" sz="110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Mini work out:</a:t>
                      </a:r>
                      <a:endParaRPr lang="en-GB" sz="11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Getting to know us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www.theferrers.org</a:t>
                      </a:r>
                      <a:r>
                        <a:rPr lang="en-GB" sz="1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31440" marR="31440" marT="0" marB="0"/>
                </a:tc>
                <a:extLst>
                  <a:ext uri="{0D108BD9-81ED-4DB2-BD59-A6C34878D82A}">
                    <a16:rowId xmlns:a16="http://schemas.microsoft.com/office/drawing/2014/main" val="2553020561"/>
                  </a:ext>
                </a:extLst>
              </a:tr>
              <a:tr h="6477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ptos" panose="020B0004020202020204" pitchFamily="34" charset="0"/>
                        </a:rPr>
                        <a:t> Monday </a:t>
                      </a:r>
                      <a:endParaRPr lang="en-GB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 vert="vert2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On your daily walk think about your route to school. Will you walk/cycle or get a lift? How long will it take? What time will you need to leave to be on time?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What are three things you are confident about with yourself and your learning?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Aptos" panose="020B0004020202020204" pitchFamily="34" charset="0"/>
                        </a:rPr>
                        <a:t>English</a:t>
                      </a: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: Write a short descriptive story about how you imagine your first day at TFS to be.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25 sit ups </a:t>
                      </a:r>
                      <a:br>
                        <a:rPr lang="en-GB" sz="110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25 star jumps </a:t>
                      </a:r>
                      <a:br>
                        <a:rPr lang="en-GB" sz="110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1-minute jogging </a:t>
                      </a:r>
                      <a:br>
                        <a:rPr lang="en-GB" sz="110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25 press ups </a:t>
                      </a:r>
                      <a:br>
                        <a:rPr lang="en-GB" sz="110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25 squats</a:t>
                      </a:r>
                      <a:endParaRPr lang="en-GB" sz="11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Who is the Principal of TFS? </a:t>
                      </a:r>
                    </a:p>
                  </a:txBody>
                  <a:tcPr marL="31440" marR="31440" marT="0" marB="0"/>
                </a:tc>
                <a:extLst>
                  <a:ext uri="{0D108BD9-81ED-4DB2-BD59-A6C34878D82A}">
                    <a16:rowId xmlns:a16="http://schemas.microsoft.com/office/drawing/2014/main" val="1878147443"/>
                  </a:ext>
                </a:extLst>
              </a:tr>
              <a:tr h="8950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ptos" panose="020B0004020202020204" pitchFamily="34" charset="0"/>
                        </a:rPr>
                        <a:t> Tuesday </a:t>
                      </a:r>
                      <a:endParaRPr lang="en-GB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 vert="vert2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Ask a family member about how they felt when they transitioned to secondary school. Even better if they are already a student of TFS!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What are two things you would like improve about yourself or your learning when you join us?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Aptos" panose="020B0004020202020204" pitchFamily="34" charset="0"/>
                        </a:rPr>
                        <a:t>Maths</a:t>
                      </a: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: Recall the times tables for 3,6 and 9.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Draw 4 pizzas cut into 8 slices, then shade the number of slices that represent the following fractions ¼, ½, 3/8, 5/8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burpees 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jumping jacks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1-minute skipping 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Bicycle crunches 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high knees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are the names of </a:t>
                      </a:r>
                      <a:r>
                        <a:rPr lang="en-GB" sz="1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4 </a:t>
                      </a:r>
                      <a:r>
                        <a:rPr lang="en-GB" sz="11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houses at TFS?</a:t>
                      </a:r>
                    </a:p>
                  </a:txBody>
                  <a:tcPr marL="31440" marR="31440" marT="0" marB="0"/>
                </a:tc>
                <a:extLst>
                  <a:ext uri="{0D108BD9-81ED-4DB2-BD59-A6C34878D82A}">
                    <a16:rowId xmlns:a16="http://schemas.microsoft.com/office/drawing/2014/main" val="736166239"/>
                  </a:ext>
                </a:extLst>
              </a:tr>
              <a:tr h="9162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ptos" panose="020B0004020202020204" pitchFamily="34" charset="0"/>
                        </a:rPr>
                        <a:t> Wednesday </a:t>
                      </a:r>
                      <a:endParaRPr lang="en-GB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 vert="vert2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What should you do if you are not going to be in school? Who should you contact at school? What is the telephone number?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Which subjects are you excited to study when you join us?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Aptos" panose="020B0004020202020204" pitchFamily="34" charset="0"/>
                        </a:rPr>
                        <a:t>Science</a:t>
                      </a: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: Research about animal and plant cells. What do they look like? What’s inside them? What do the different parts do? How are they similar/different?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Squat jumps 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lunges 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1-minute plank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high knees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sit ups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Who are the Senior Tutors for the houses at TFS?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extLst>
                  <a:ext uri="{0D108BD9-81ED-4DB2-BD59-A6C34878D82A}">
                    <a16:rowId xmlns:a16="http://schemas.microsoft.com/office/drawing/2014/main" val="1988580308"/>
                  </a:ext>
                </a:extLst>
              </a:tr>
              <a:tr h="9600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ptos" panose="020B0004020202020204" pitchFamily="34" charset="0"/>
                        </a:rPr>
                        <a:t> Thursday </a:t>
                      </a:r>
                      <a:endParaRPr lang="en-GB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 vert="vert2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What is the school’s expectation for attendance as a percentage?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What are three hobbies or interests you have that you could discuss with a new friend? </a:t>
                      </a:r>
                      <a:endParaRPr lang="en-GB" sz="11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Aptos" panose="020B0004020202020204" pitchFamily="34" charset="0"/>
                        </a:rPr>
                        <a:t>MFL</a:t>
                      </a: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: If you have access download the duo lingo app. Start learning </a:t>
                      </a:r>
                      <a:r>
                        <a:rPr lang="en-GB" sz="1100">
                          <a:effectLst/>
                          <a:latin typeface="Aptos" panose="020B0004020202020204" pitchFamily="34" charset="0"/>
                        </a:rPr>
                        <a:t>some phrases in French </a:t>
                      </a: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or  Spanish. 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press ups 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high kicks 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1-min mountain climbers 25 Bicycle crunches 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high knees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What is the school’s address and telephone number?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extLst>
                  <a:ext uri="{0D108BD9-81ED-4DB2-BD59-A6C34878D82A}">
                    <a16:rowId xmlns:a16="http://schemas.microsoft.com/office/drawing/2014/main" val="2104926317"/>
                  </a:ext>
                </a:extLst>
              </a:tr>
              <a:tr h="12157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ptos" panose="020B0004020202020204" pitchFamily="34" charset="0"/>
                        </a:rPr>
                        <a:t> Friday </a:t>
                      </a:r>
                      <a:endParaRPr lang="en-GB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 vert="vert2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Write down your morning routine for when you join TFS.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For example: set my alarm for 7.15am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What three qualities would make you a great new friend to have to someone from another primary school?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Aptos" panose="020B0004020202020204" pitchFamily="34" charset="0"/>
                        </a:rPr>
                        <a:t>Drama</a:t>
                      </a: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: Practise, by using a mirror, different facial expressions/emotions such as: happy, sad, frightened, confused, embarrassed, confident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bunny hops 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star jumps 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1-minute climb 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25 sit ups </a:t>
                      </a:r>
                      <a:br>
                        <a:rPr lang="en-GB" sz="1100" dirty="0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2 minutes jogging 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ptos" panose="020B0004020202020204" pitchFamily="34" charset="0"/>
                        </a:rPr>
                        <a:t>Who are the Student Support Advisors for each of the houses at TFS?</a:t>
                      </a:r>
                      <a:endParaRPr lang="en-GB" sz="11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40" marR="31440" marT="0" marB="0"/>
                </a:tc>
                <a:extLst>
                  <a:ext uri="{0D108BD9-81ED-4DB2-BD59-A6C34878D82A}">
                    <a16:rowId xmlns:a16="http://schemas.microsoft.com/office/drawing/2014/main" val="600698889"/>
                  </a:ext>
                </a:extLst>
              </a:tr>
            </a:tbl>
          </a:graphicData>
        </a:graphic>
      </p:graphicFrame>
      <p:pic>
        <p:nvPicPr>
          <p:cNvPr id="2049" name="Picture 2">
            <a:extLst>
              <a:ext uri="{FF2B5EF4-FFF2-40B4-BE49-F238E27FC236}">
                <a16:creationId xmlns:a16="http://schemas.microsoft.com/office/drawing/2014/main" id="{07900B25-AB82-4339-9ACA-ED59E3EB4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9309" y="172583"/>
            <a:ext cx="2232025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13CE00A-B10F-4B20-8D8D-4C2FC2AE9366}"/>
              </a:ext>
            </a:extLst>
          </p:cNvPr>
          <p:cNvSpPr txBox="1"/>
          <p:nvPr/>
        </p:nvSpPr>
        <p:spPr>
          <a:xfrm>
            <a:off x="2846717" y="172583"/>
            <a:ext cx="5912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ptos" panose="020B0004020202020204" pitchFamily="34" charset="0"/>
              </a:rPr>
              <a:t>5 A Day Transition Activities for Year 6</a:t>
            </a:r>
          </a:p>
          <a:p>
            <a:pPr algn="ctr"/>
            <a:r>
              <a:rPr lang="en-GB" sz="2400" b="1" dirty="0">
                <a:latin typeface="Aptos" panose="020B0004020202020204" pitchFamily="34" charset="0"/>
              </a:rPr>
              <a:t>Week 1 – Summer Holidays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C020752-05D5-4075-9947-AFB5E09AA8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45" y="156300"/>
            <a:ext cx="2232025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0049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96713E33FEE44F87A337E512B26B89" ma:contentTypeVersion="13" ma:contentTypeDescription="Create a new document." ma:contentTypeScope="" ma:versionID="fede534ff5f25977a27d4896dc886fa1">
  <xsd:schema xmlns:xsd="http://www.w3.org/2001/XMLSchema" xmlns:xs="http://www.w3.org/2001/XMLSchema" xmlns:p="http://schemas.microsoft.com/office/2006/metadata/properties" xmlns:ns3="3f34245e-3fe3-41e8-ab90-70e5f7cdb7ce" xmlns:ns4="bc6dc987-0a1b-468f-81fa-b9579e43e6ae" targetNamespace="http://schemas.microsoft.com/office/2006/metadata/properties" ma:root="true" ma:fieldsID="e334b09d41ffdf579bf104a96aba5755" ns3:_="" ns4:_="">
    <xsd:import namespace="3f34245e-3fe3-41e8-ab90-70e5f7cdb7ce"/>
    <xsd:import namespace="bc6dc987-0a1b-468f-81fa-b9579e43e6a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34245e-3fe3-41e8-ab90-70e5f7cdb7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6dc987-0a1b-468f-81fa-b9579e43e6a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633D0A-DB82-4DAD-8913-D2301C01D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34245e-3fe3-41e8-ab90-70e5f7cdb7ce"/>
    <ds:schemaRef ds:uri="bc6dc987-0a1b-468f-81fa-b9579e43e6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AA40AC-1CC4-47E3-A542-6FB250EAA319}">
  <ds:schemaRefs>
    <ds:schemaRef ds:uri="http://purl.org/dc/dcmitype/"/>
    <ds:schemaRef ds:uri="bc6dc987-0a1b-468f-81fa-b9579e43e6ae"/>
    <ds:schemaRef ds:uri="http://schemas.openxmlformats.org/package/2006/metadata/core-properties"/>
    <ds:schemaRef ds:uri="http://schemas.microsoft.com/office/2006/documentManagement/types"/>
    <ds:schemaRef ds:uri="3f34245e-3fe3-41e8-ab90-70e5f7cdb7ce"/>
    <ds:schemaRef ds:uri="http://purl.org/dc/terms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9A81154-F232-4F49-BC2E-3F3E408334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528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Kerry-Ann York</dc:creator>
  <cp:lastModifiedBy>Lesley Howells</cp:lastModifiedBy>
  <cp:revision>7</cp:revision>
  <dcterms:created xsi:type="dcterms:W3CDTF">2020-06-08T08:55:31Z</dcterms:created>
  <dcterms:modified xsi:type="dcterms:W3CDTF">2026-06-26T06:55:19Z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0x0101009C96713E33FEE44F87A337E512B26B89</vt:lpwstr>
  </property>
</Properties>
</file>